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65" r:id="rId3"/>
    <p:sldId id="259" r:id="rId4"/>
    <p:sldId id="268" r:id="rId5"/>
    <p:sldId id="261" r:id="rId6"/>
    <p:sldId id="264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4B0AD-1D80-40A3-9F5F-81E5FD100416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DB6D6-CD55-4E16-8FD6-033CB37AC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542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2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62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82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90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21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28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38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39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33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6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16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ADE42-DA9A-4F23-BEC4-61F29E127E67}" type="datetimeFigureOut">
              <a:rPr lang="en-GB" smtClean="0"/>
              <a:t>03/06/2013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D55A5-60B2-4CEE-9447-A0C03F41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4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nhs.uk/media/top_nhs_logo.gif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uk/url?sa=i&amp;rct=j&amp;q=publications+cartoon&amp;source=images&amp;cd=&amp;docid=Zpu4Olklc1T10M&amp;tbnid=aCPJbuXxPWB43M:&amp;ved=0CAUQjRw&amp;url=http://www.ilcnsw.asn.au/home/publications/publications&amp;ei=RJYmUbzTAomk0QXtuoC4Bw&amp;bvm=bv.42661473,d.d2k&amp;psig=AFQjCNH7oOH8ckEzgs9C8DJLbVpYmnME3Q&amp;ust=1361569693713511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uk/url?sa=i&amp;rct=j&amp;q=academic+writing+cartoon&amp;source=images&amp;cd=&amp;cad=rja&amp;docid=8Gy3eOT9InOAmM&amp;tbnid=O7DlEXnqXqj44M:&amp;ved=0CAUQjRw&amp;url=http://deborahstearns.blogspot.com/2012/01/writing-is-life.html&amp;ei=P5cmUbSsDfSk0AXcwoHoBA&amp;bvm=bv.42661473,d.d2k&amp;psig=AFQjCNFMiZ3WroA04J5kWM2T9bRlMSbdrw&amp;ust=136156997081808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://www.google.co.uk/url?sa=i&amp;rct=j&amp;q=eeyore+this+writing+business&amp;source=images&amp;cd=&amp;cad=rja&amp;docid=VsoHxbv52m4xmM&amp;tbnid=og2ZwS5NWe1NbM:&amp;ved=0CAUQjRw&amp;url=http://writing.wikinut.com/img/27plon0hcibfceyc/Even-Eeyore-had-to-write-sometimes&amp;ei=KpomUantDe-20QXFxIEI&amp;bvm=bv.42661473,d.d2k&amp;psig=AFQjCNGVkeLniIgWErwLCR_Y5g6Im283XA&amp;ust=136157072108605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uk/url?sa=i&amp;rct=j&amp;q=academic+writing+cartoon&amp;source=images&amp;cd=&amp;cad=rja&amp;docid=dH_bppGlrTKSTM&amp;tbnid=JjB2QVwQoWisCM:&amp;ved=0CAUQjRw&amp;url=http://www.paphaofurniture.com/writing-jobs&amp;page=7&amp;ei=oJcmUcqRBcHs0gWql4H4Ag&amp;bvm=bv.42661473,d.d2k&amp;psig=AFQjCNFMiZ3WroA04J5kWM2T9bRlMSbdrw&amp;ust=136156997081808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518166" y="1556792"/>
            <a:ext cx="633670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3800" b="1" dirty="0" smtClean="0"/>
              <a:t>From patients to publications! </a:t>
            </a:r>
            <a:endParaRPr lang="en-US" sz="3800" b="1" dirty="0"/>
          </a:p>
        </p:txBody>
      </p:sp>
      <p:sp>
        <p:nvSpPr>
          <p:cNvPr id="2053" name="Line 20"/>
          <p:cNvSpPr>
            <a:spLocks noChangeShapeType="1"/>
          </p:cNvSpPr>
          <p:nvPr/>
        </p:nvSpPr>
        <p:spPr bwMode="auto">
          <a:xfrm>
            <a:off x="0" y="6081713"/>
            <a:ext cx="9183688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n w="6350">
                <a:solidFill>
                  <a:schemeClr val="tx1"/>
                </a:solidFill>
              </a:ln>
            </a:endParaRPr>
          </a:p>
        </p:txBody>
      </p:sp>
      <p:grpSp>
        <p:nvGrpSpPr>
          <p:cNvPr id="2055" name="Group 48"/>
          <p:cNvGrpSpPr>
            <a:grpSpLocks/>
          </p:cNvGrpSpPr>
          <p:nvPr/>
        </p:nvGrpSpPr>
        <p:grpSpPr bwMode="auto">
          <a:xfrm>
            <a:off x="239713" y="6083300"/>
            <a:ext cx="9118600" cy="636588"/>
            <a:chOff x="151" y="3832"/>
            <a:chExt cx="5744" cy="401"/>
          </a:xfrm>
        </p:grpSpPr>
        <p:sp>
          <p:nvSpPr>
            <p:cNvPr id="2056" name="Rectangle 37"/>
            <p:cNvSpPr>
              <a:spLocks noChangeArrowheads="1"/>
            </p:cNvSpPr>
            <p:nvPr/>
          </p:nvSpPr>
          <p:spPr bwMode="auto">
            <a:xfrm>
              <a:off x="5173" y="3832"/>
              <a:ext cx="72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2057" name="Line 39"/>
            <p:cNvSpPr>
              <a:spLocks noChangeShapeType="1"/>
            </p:cNvSpPr>
            <p:nvPr/>
          </p:nvSpPr>
          <p:spPr bwMode="auto">
            <a:xfrm>
              <a:off x="3357" y="3832"/>
              <a:ext cx="2538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8" name="Line 40"/>
            <p:cNvSpPr>
              <a:spLocks noChangeShapeType="1"/>
            </p:cNvSpPr>
            <p:nvPr/>
          </p:nvSpPr>
          <p:spPr bwMode="auto">
            <a:xfrm>
              <a:off x="3357" y="4158"/>
              <a:ext cx="2538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9" name="Line 42"/>
            <p:cNvSpPr>
              <a:spLocks noChangeShapeType="1"/>
            </p:cNvSpPr>
            <p:nvPr/>
          </p:nvSpPr>
          <p:spPr bwMode="auto">
            <a:xfrm>
              <a:off x="5895" y="3832"/>
              <a:ext cx="0" cy="326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2060" name="Group 47"/>
            <p:cNvGrpSpPr>
              <a:grpSpLocks/>
            </p:cNvGrpSpPr>
            <p:nvPr/>
          </p:nvGrpSpPr>
          <p:grpSpPr bwMode="auto">
            <a:xfrm>
              <a:off x="151" y="3832"/>
              <a:ext cx="5547" cy="401"/>
              <a:chOff x="151" y="3832"/>
              <a:chExt cx="5547" cy="401"/>
            </a:xfrm>
          </p:grpSpPr>
          <p:sp>
            <p:nvSpPr>
              <p:cNvPr id="2061" name="Rectangle 38"/>
              <p:cNvSpPr>
                <a:spLocks noChangeArrowheads="1"/>
              </p:cNvSpPr>
              <p:nvPr/>
            </p:nvSpPr>
            <p:spPr bwMode="auto">
              <a:xfrm>
                <a:off x="3357" y="3907"/>
                <a:ext cx="1816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r"/>
                <a:r>
                  <a:rPr lang="en-GB" sz="1400" dirty="0">
                    <a:ea typeface="Times New Roman" pitchFamily="18" charset="0"/>
                    <a:cs typeface="Arial" pitchFamily="34" charset="0"/>
                  </a:rPr>
                  <a:t>University Hospital Southampton</a:t>
                </a:r>
                <a:endParaRPr lang="en-US" sz="1400" dirty="0">
                  <a:latin typeface="Times New Roman" pitchFamily="18" charset="0"/>
                  <a:ea typeface="Times New Roman" pitchFamily="18" charset="0"/>
                  <a:cs typeface="Arial" pitchFamily="34" charset="0"/>
                </a:endParaRPr>
              </a:p>
              <a:p>
                <a:pPr algn="r" eaLnBrk="0" hangingPunct="0"/>
                <a:r>
                  <a:rPr lang="en-GB" sz="1400" dirty="0">
                    <a:ea typeface="Times New Roman" pitchFamily="18" charset="0"/>
                    <a:cs typeface="Arial" pitchFamily="34" charset="0"/>
                  </a:rPr>
                  <a:t>NHS Foundation Trust</a:t>
                </a:r>
              </a:p>
              <a:p>
                <a:pPr algn="r"/>
                <a:endParaRPr lang="en-GB" sz="1400" dirty="0">
                  <a:ea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062" name="Line 41"/>
              <p:cNvSpPr>
                <a:spLocks noChangeShapeType="1"/>
              </p:cNvSpPr>
              <p:nvPr/>
            </p:nvSpPr>
            <p:spPr bwMode="auto">
              <a:xfrm>
                <a:off x="3357" y="3832"/>
                <a:ext cx="0" cy="326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2063" name="Picture 44" descr="Image depicting NHS logo"/>
              <p:cNvPicPr>
                <a:picLocks noChangeAspect="1" noChangeArrowheads="1"/>
              </p:cNvPicPr>
              <p:nvPr/>
            </p:nvPicPr>
            <p:blipFill>
              <a:blip r:embed="rId2" r:link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83" y="3952"/>
                <a:ext cx="515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" name="Picture 4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" y="3907"/>
                <a:ext cx="922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5" name="Picture 46" descr="AR_sl_master_pantone_large (4)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6" y="3934"/>
                <a:ext cx="672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" name="Rectangle 3"/>
          <p:cNvSpPr/>
          <p:nvPr/>
        </p:nvSpPr>
        <p:spPr>
          <a:xfrm>
            <a:off x="539550" y="3501008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GB" dirty="0">
                <a:solidFill>
                  <a:srgbClr val="EB6E08"/>
                </a:solidFill>
              </a:rPr>
              <a:t>Lisa Roberts PhD MCSP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GB" dirty="0">
                <a:solidFill>
                  <a:srgbClr val="000000"/>
                </a:solidFill>
              </a:rPr>
              <a:t>Arthritis Research UK senior lecturer in physiotherapy / consultant physiotherapist</a:t>
            </a:r>
          </a:p>
        </p:txBody>
      </p:sp>
      <p:pic>
        <p:nvPicPr>
          <p:cNvPr id="1026" name="Picture 2" descr="http://www.ilcnsw.asn.au/assets/manReadingBook.png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t="8322" r="8474" b="14033"/>
          <a:stretch/>
        </p:blipFill>
        <p:spPr bwMode="auto">
          <a:xfrm>
            <a:off x="7149313" y="3416701"/>
            <a:ext cx="1923068" cy="114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0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76672"/>
            <a:ext cx="8786813" cy="1143000"/>
          </a:xfrm>
        </p:spPr>
        <p:txBody>
          <a:bodyPr>
            <a:noAutofit/>
          </a:bodyPr>
          <a:lstStyle/>
          <a:p>
            <a:pPr algn="l"/>
            <a:r>
              <a:rPr lang="en-GB" sz="3200" b="1" dirty="0" smtClean="0"/>
              <a:t>‘What will you add to the evidence base of your profession?’</a:t>
            </a:r>
            <a:endParaRPr lang="en-US" sz="3200" b="1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569" y="1981857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/>
              <a:t>Clinical audit</a:t>
            </a:r>
          </a:p>
          <a:p>
            <a:pPr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/>
              <a:t>Service evaluation</a:t>
            </a:r>
          </a:p>
          <a:p>
            <a:pPr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Research </a:t>
            </a:r>
          </a:p>
          <a:p>
            <a:pPr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Higher degree MSc, </a:t>
            </a:r>
            <a:r>
              <a:rPr lang="en-GB" sz="2400" dirty="0" err="1" smtClean="0"/>
              <a:t>MRes</a:t>
            </a:r>
            <a:r>
              <a:rPr lang="en-GB" sz="2400" dirty="0" smtClean="0"/>
              <a:t>, MPhil, Clinical doctorate, PhD</a:t>
            </a:r>
          </a:p>
          <a:p>
            <a:pPr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Publication</a:t>
            </a:r>
            <a:endParaRPr lang="en-GB" sz="2400" dirty="0"/>
          </a:p>
          <a:p>
            <a:pPr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/>
              <a:t>Conference </a:t>
            </a:r>
            <a:r>
              <a:rPr lang="en-GB" sz="2400" dirty="0" smtClean="0"/>
              <a:t>presentation</a:t>
            </a:r>
            <a:endParaRPr lang="en-US" sz="2400" dirty="0"/>
          </a:p>
        </p:txBody>
      </p:sp>
      <p:sp>
        <p:nvSpPr>
          <p:cNvPr id="2" name="AutoShape 2" descr="data:image/jpeg;base64,/9j/4AAQSkZJRgABAQAAAQABAAD/2wBDAAkGBwgHBgkIBwgKCgkLDRYPDQwMDRsUFRAWIB0iIiAdHx8kKDQsJCYxJx8fLT0tMTU3Ojo6Iys/RD84QzQ5Ojf/2wBDAQoKCg0MDRoPDxo3JR8lNzc3Nzc3Nzc3Nzc3Nzc3Nzc3Nzc3Nzc3Nzc3Nzc3Nzc3Nzc3Nzc3Nzc3Nzc3Nzc3Nzf/wAARCACDAMYDASIAAhEBAxEB/8QAHAAAAAcBAQAAAAAAAAAAAAAAAAECAwQFBgcI/8QAQBAAAQMDAwIEBAQEAggHAAAAAQIDBAAFERIhMQZBEyJRcQcUYYEykaGxFSNCwVKSFiQzU4Lh8PFiY3J0k6Kz/8QAGgEAAwEBAQEAAAAAAAAAAAAAAAECAwQFBv/EACURAAICAgMAAQMFAAAAAAAAAAABAhEDIRIxQVETImEEQkNxgf/aAAwDAQACEQMRAD8A6VnCiaStWpWBTpxSSAkV86ekEhITz2o1HWPKaa3JPpS0EJppiAW9t6W2igHBqHG/aqW83xbSjHtqUreJx4igSkewHP8A1zTjFyegbpbLqQ+xGaK33ENoHKlqAFREXeMrIYLjgH+7bJB+/FZlDrKnQZa1y5Sd8oSFkH34T7ZqyQt1xGUMsNpH+JZWf0xiuhYl6ZufwWSrs1kf6vM/+MH9jSkXWIr8XjNj1daUP1qF4kjTpS6nUB/S2AKLMkYypknk5QQcfY0/pxFzZcsPMvjUy824O+lQOKcJAFUgU26pJejaF4x4jY339DzU1CnEY0LLyByDurH0Pf71EsXwNT+SYk70ajp3o2yhTYW2oFJ4NAeY71nRdiQ4dWKcG9ANgml6QkU0JiM45oiArnYeoo1YINJSfKBRQAWdQGrmiZVtigrmgjANZ9FDxwee1AEAik5pGrBqyRxQ3psp1c80sKyd+KNRA2FIYkJAG9Cl7DmhQAwcY2pvBJxSUr829PhScbDeoKY3oxSSKfAzzSFaQaARCmBXyziUHSpQwD6Vn3WHFuiJGIQ8UBT7oOCEngJ77jmtI8jxEKbJ2V3HIrIT4t8s1+/iEWN8/DeAD4bI1ADI4PGxB29K6MLXXpnkslSnoHTzCXJ7jccK/Ajuv10gbn3qnf69jPviPbre65rOAt1YRn7AHb3NYi/3V+7XORMkHGVFDaP92gHypHsOfrmpdkt10TJRKRbJTrOFAqCMbEEZGrFdnBJGF2aR3rOYjVpjsPONnLjehSQPoCNj74pMf4jZx81bCBjGWXhn9U/3qtvbbUdZaZec8JJHhtZyCoDBUok5J55xjtWZejSG0eI6ypKckasbZ2J/cfnTiovsG2jrlnv1tvGRBkkvJTktLGlSU+3f3GavYzoSBk4+oPGPWuEQHXo06O9EWpLzawUKBxvnj27e1dyttslpSFTHkozuWmhkA/8Aq7fb86zyVAqP3E9hGGsJBAKiR+dSWkEDKsUrKUbYG1IccKthsK43t2bLoWVgcCkKcJzjc+mcUA3tkmhgZAFHQGVi9XS1wr6/Is7bK7Ns+0qbnURurB0cadwe/G1W8q6m3WZq4XKOWXXNI+WSvWrWrhIOBv8Ab1rO3qI6jr1iGggRL4w2qQAcbx1ale+RpSfoTUvrwkzul0rV/LVeEFQB2J0nGfvXQ4xdURbLOHdJKrj/AA66QkxZK2fFZU08XELA/EnOBhQpp+9SW+po9mbt6FB5BeTI+ZwPCGApWnSfMCeM7+tQuplKR1h0oEE61Pvgj1T4e/2zS5a0N/EG3JOSv+FvFJ7ABYz/AGqOKu68C2WdruMuXdrjDkQEsNQlpSl4SNfilQCk7aRjykZ9DtvVCnrOSiXLTNsoZjQ5iIcl5uYHC2tZGlWkpGU7jO9aG1LDl3vQGMpdZBx2/kpO/wCdYS4svvXy8QHAhu2zr5H+YlgkqaUAkpTp9Facas7ZpwjFt2gbaOl/hGM70M755oLAycDvxQb8p3rn9NEKKtVCj1Y7ChQBEKaNB7GjA3NGBioKF6gE02vOCaSo70pJzzQATbZ05PPNGgE74IHc0vOPaidkNx2S68sIbBGVHjc4H6mqQmc2tNshxH1vxlRZMmU4paFv7KQSSdCQAdOPXBPtirYrfeKfFehuIWnyoeDiypW+UkDZOOO/G9N3CyNzLYltDEdK3lKcW642kFpBUVHfsMVk5Vjs4LjVrnzHXyyXkhUYlpbY31ZAGU7E5GfvXeqZzmiubfzEcpckQkF0ExymIkkb8br23qvL7EZIIvkVSgvADyWjp23ykLKu3p6VAuXT7kaxNXF2HGDjmkLyVEp1baj9Bz96ch2axIKm3zcH5DbIkLWGiGvDOPNtvjJH58VWhbIkj+Cvzo71qRKfcQ8FOJbZLbKsEY2USU57/TsK7ag5AyAD6DtWEhRlsWxqOpetksvKQsKBSpBwcjG2djWxt0xE+KmQyhxCCSNLiSlQwcHIPtWGZ3Rpj0TCEkEkb02EgqBCtqzHVEi5MdSWCNDub0ePcXVMvNJQggaE6sgkE5PB+1aGehx6DIRHkLjOqQdDrYBKDzkAgj8xUOHX5KskKJCvoKAGTms10e5cbt0Y3LmXN5Uqa2XEuhCAWDwAkacHjO+eapumb9eEu2BybPMxq7vvsONuNpBaLYVhSCkD/DvnPNP6Xf4FyLy8Wu5SOqrVdYhhhiAhbZQ4tQUsOYCjsNiMbetSOp7L/HbV8s2+Y0hp1EiM+Bnw3EHKTj09areoHbmrqu3W2HdpERubHedIQ22oILYB2yk85Gas+kbo7eemoVxkafGdSpKylOkKKVFJOO2cZpy5JKQtPREt9puUi/t3vqF2J40eOpiNFhlSm0ajlThKgDk7DHanL9aJsm6W672h5hM2GlxtTUjIQ62vGQSNxuBUaPennfiDNtCir5QQUlodg6ggr+5Dg/yinOs3rjFhwpFtnuxj80hl1CUoUFIXydwdxjb3oblyX9BqibYIMiC3IduLjK5s17x5CmAoNghISlKc74CUgZ7+lUa7DeH2rv4rlvLk2QiU2EOKHhuII0pJKdwQOe1WXS82ZIl3u1T5BkLtksNIklISpaFIChnG2ob9vSqFqZeGD1VBfu0lc+3pa+RUppsawsZbV+HclWEn9MUKM+T2JtUjcQ0PpjtCS4hyQEDxVoThKl9yB6ZqSkZpiEy9HhstSX1vvJSA46sAFSu522p0rrnb2zVdDmyeaFNhWqhQgGk8ZNEognaiztjNIIIHBqEUOBIIpJzxiiQ5jY0pR3FMBKVZVgihMCHYjoWDoCCSBzx2paCEZJIyeKznVl9btiENpS4+pzP8tr9Qo9hVwTclQpNJEtsNyWj4iNX4SUqSDvsQd6cXb2nnEuqwCBhekkEj0ONsVlOjb25cpUxt1pLZZCShPOkbg/rj/o1e3PqCDamcyF5dO6GUEaiPU+g5P1xXZTWjnHLr4CbetTziUA4AB2OrIwB9adTFMgfzggq4KgnnH3xXNrnc0PsR3WlveK2SVOLcKitfJJzwDxj6VubBe4tytiXo8gl1tP8AOQseZBx6eh9adNbES70tLbaW4g8N7z6dCcHJQd/TOcGrezIcZtkdD4SHdOpzSNtRJJ/UmsqpL7k9suKOS4MqCSSB3wO42rbNtYQgKO4SM571jll4aR7sy/VR1dWdHf8AvH//AMq0AktPCW004FLjktujBGlWgKx+Skn71DvXTUC8TI0qY9MDkb/YhmQWw2c7qGO+w3pcWxxINulRWHpYRKcU488p8qd1HAJCj9ABRyjSV9BTtlf8OTjoO0pPIYOfzNZTpqObYx07dkOOrXJlvRVMunUlCVqV5kD+k7duc71t7ZZItqtK7VBelJikEJy8SpoHnScbVFtXSFnguRpMZyQ4iIpS2EuSytpCjyrGcZqlJfcxUyp61ivzOpbM1DkuxZBhTdD7QBKSEg43B54q66KfjSOlLU5EZRGYVHSPCCifDI2IydzuDuafn2O3zbgzdnZj6HoxAbUiTpQjsRjjfJBz61FtfT9rtsCVb7fIeLcpRUspkArSn/CkjgAZ7dzSk04UNXZk0Spsa49PdQTWo4hzZ7iGnW1qLnhyMlIcSUgDASgbE8VefEsKNkipCy2VXOKnUOUnURke3NSp3Ttpm2yLapsqR8tEVqQgywFAjYZPPlBwPSpd9skC8Qo7FykSC0ypKkESdGtYGyie5G5+9DnFyUgp7IPQ38j+NRHiXZse4rTJkLPmfyAUqP10kDbA2pi+RUq+Idhyo6JEdxbqM7LLJCm8+xOftVraun7fDu793YeeekSEBC1KeC0k4SCrb+ohCc/96O42a2vXmJdJU15qW15Yw+ZCAOMhKTznG9LlHm3+Ap0XJNIKvXig4rJ29KIJ1jzbCuVmqFoGeKFKBSnZJoUhjGAaTudu1KxnjilAAflQkA0UdxSVZyPpT2vbj71SXC9IalpgwgHpTgPm/pbA5J/MDH1q4xbehN0WJcLj6WFhxKVIKitI2GCBjPqc1hesY6Ux2i1q8BlRKtBx5TwoY43Az/yraPxHHIzqYzymZSPLlJKhnHp6b/lWSkvmYlLcgYXhSHUpwdKv++a64pQMW7MbZ5Jtl5DrKx/MbWnzbg5G2fXfFQ5SnpjynFuuyJTh9yr1Pt6Cpc+0zLdfURIw1uZ1sDUNxjP7VvenrTbWUOrS2j5oYLiFHVozvgEduQMelbN1sz7OayYk5pCA4wpsFPClbq39KbgTZNslpejqLbiOdtiPQ/SuuyrDa3nR4sbK1DcZUNvast1L0zDaSlTKMagTqGxRj9xRzXoUzQdJ36FdXG3AttmQlslbK1AFJyBtnkc4Na7xDnAxn6VzzpjoaFMjiTOcccbJPhtpVp29cjet/DiR4bCGIzSW0JGAE9/c965MvHlo2jdbHkkk0p4jwyg7FWwzRgBG5pBwpwFzjG1Zli0JAB1AEY4rnXSbzNn6tudikR227XdpUkxG9I8PU2opUjTxgpHHGw9a6Es6c+YH61g3WWr5Ybi9aJDbs+3XaTJYWhWopPiKOP8AiTnHrtW2L34M5F7Bt8I9FfJmOyuO5GUtSVNgBSsZ1EeuQN/oKz/w7iWR6Nan7bHjImQoKFTH2m05dLiVpKFEHIUNIUc+oq/iTGGuiWpkh5DLPyGStZ0gaknHPqTis70DdbMzCsjMOUw7cprDUaVHQ4Mt+GlxRWUgZ1ZIGTyMelVG+EqE6tDN7j2Fn4jyjd4UR1h61NqS04lP8x9TugEA8rIB352q161tDMT4auwZKWpKrdFbDbqmgMLQAnUkHOnO/wBjVbeJtiV8TJDN3nRWI6bQ2grccSPDeS7rAyeFY3qx6zvDFw+Gsu4LWhlM9r+QlSsayVeUDPcgZx71dS+3/BKrYpUaN0v1HYf4UymLDu2Y0lhrZsuaApDmngKzttjOaYuvyLnW86NfQlLU63tM2590bNqOoL0nsoqIOR6AelLlTonU3U3TbNqkNSmLaDMlOtK1Jb8oCEk+pPb3pXVlxtk6L1BbLmY5kwG0uwkkefUpoEafUlWobdiNqlve+6H4bFtGhCEHcpSE59cDFOVCtRfTa4RmDEj5dvxh/wCPSM/rUtKis7cVxS7NkGn1JoUvGrtvQqRjDW4NLBAO4pIGCcd6gXyem2W16USAtI0t57qPFUlboLKi/XFT81xhtS0x2Bjy8OL759QOPfPoKztjkOu3u6ykDLaUtspWOAQCVY/zCm3LkhuMG2hl1KCpaid877ffn70qxIbHScDxFAF6VIcJ7lQUP1wK7Yrijnbtl5OlSLfMNwDpMd4o+YxsUHhKx9N9waYvYVGzLR4elX8tQJAJWeCP1B9wabjTViCC4kygE+VSBs4N+R6/v9OKz95UlTSHrg6G2mk4aZBJJ+gHYcfpxVdiGEyShmVJUT4h0pUrPmCDufzOM+wqM3eV27U8y0rS/slIWWzgDBIx7j8qjCWyY0mQiPpcRpCVKOSoqPf6Yyaqn3lvr8R1WpWAPYfT0rWMb7JbovE9RqSsLS5LQr6qSoUpN9XMksNuqddKnUpAOEjc4/vWdp6CdM+KR2fbP/2FNwVCTtnoRhhEdpDLaQlCBgAU5QJzmgThOTXms6UVV56ktNkdZau0wR1vgqbHhrVkAgH8IONyKjRur+n30S3m7ilaYyUqew055ATgf077+mah/EWzsXHpuTLUyFSYTZeaWkeYJG6hn0xk4+lYfoK4Q49g6nTMiMPFmMJCNaAfE2I0b9goII+prox44yjZEpNOjpVp6psl5mKhWyb40gJUoo8FxPlBAJypIB5FWMlcO2sLkOqZjNJxqVoCcntwNz9KyPwssjEDpxm5OICpk0FYdUAVJb2CQD6HGfvWd6/ubt36xi2NpwJYjrQ3gjbxVjc/YED8/rU8U50vB3q2bSP1RYZTyIKXgkKwEJej6W1egBIx+eKukx2215bjtBX0QkEfcVgfidZLfCs0WRFjhDbTiWHEJ4cB4J9VZHPO9aP4f3Zy7dNtKkFRfjLMd0q52AKSfsRSmlx5RBPdMO59TdM22e7EuclhEpsjxU/JqWQSM7kII4PrTn+lHTr1rduCpjJgRnksqUYy8NrONICdOeD2FY74swGlTrdJjsNhx5LgdIwkuEFOMn1xmtZ0jaoP+iNtjOxGXEPtJW6FIB1r/wAXuOxqqjxT2JN2P2bqKxXN1US0SmluaS4WkMKayARk7pAPIpy6XS1259oTy2Hl+dJDGsjsFE424x9vpVF8N7fHj26a8lhKZAkqa1kZOkAbAnfGarPie46xNhLaAKnGVbn1SrI2+9RxTyUh8nxs6KhSXG0LSrUFgKCvUHvQSClzTjmmrWkR7RBTIUApMdsKJ230j+9TDjG5rmktmkegYwN6FIW4kYwc+5oU7KEK52rE/EycpmHHjDBDoUc9wRjt7Ej71tgc1ivilBLltgzEjIZkhKz6JUD/AHArXFXNWZz6OfeKoF3HCUjJ/wCFP/OrwOOp+HMGWwoJdhXBZzzjUTz+YqoS0Q6sHCdWN/cYH6gVPtclCrNebC64hLj623I2s4Cl6hkZ7bYOfpXczBFR/FngXFNurb8RQK0IOAo9/v7U1LWoveNMSoqP4GVKJKR9c8D6VaOtW+xxghK0zruTs62csse3+I/WqTC5DylOLKlE5Ws9/qatUTs3Hw86fiXm2zZF1jlxpboQ0MlOCBuRj3xUm5/DJJUVWqfo/wDLkJyP8w3/AErV9IQP4b05BYIIUWwtWecq3/vV0B3rjeWSk6ZuoKtnHX/h91CyogMx3R6tvD+4FWFg+HtzNwYfuhbYjtLC1JSvUteCDgAbCuqGiScUP9RNqhLGghkHel7KGKI7mgkeasLNAlNpXqQ8MtqSUkfQ7GvPki3PQ79JsbLpbKpPym2/lKxpz9sGvQqjsT2rj95DQ+JDhwQo3Noq2zndOP3rqwyq0ZzOsMx2osdiKwkIaZQlpCRwEpGB+1cbgJdd+IxkLG6ru6dzwA6oD9BXYSpXinnINcj6vdFk61W8tspQmSiXnGcpKgo/3FRgduSHk6R0HryMmX0vKbUoJAcaUFHgYUKp/hU0pm33NpaMJL6Ve+xGf0FWHxEloa6WdKSSXn2ggJONQzqyPUYGaY+GUMxun3ZSlrV83IKk6jnCUgJ/fVSVrE7DuRB+KEtqKbYHUqUopdKCOQcp3/WtR0evx+mbO6OVRkKrHfGBlSmLU/g6Qpxsn0JAP9q0fQlxaT0FEkvkNCC0tD2rbRoJ59xg/cVVXjVCupMi/DVZVZ56lZJ/iL2cn2pj4lRFOptbjY85UtpPGxJQe/saf+FjTg6RbeeHnkSHnCRwfNp/cGpHXcqE0i3oktPuraeEgIZxnCTjv6/Sl/MP9po5CSQlvAITgb/SjHiOE5ziltLRJAdQcpcSFpJ7gjI/eniQkYFcjW2ap6I6fIMUKd8PJySKFIYkDBqPeIDV0tcmE5+F5soSccHsfzxUtScj3ogk8CtYunZBxdaS21/rKAhxvUy6D2KTz+YqjlyVOSC635AfwkHeuo9YdJP3Bbr9s8PW8QXUOHSMgAZB+1Y8fD7qFa90Rkg9w9t+1d2PJHtswlF3oymSVFR/Ee/errpq2quE9hgjIfdSg5HKOVfoDWpt3w1l+X52ZGQO+hBWf1wK2Nj6dh2bztqW89jHiuYGB9AAAKWXPHjSHHG/S5CUgAJGABt7UZ24pvO9LTuK4rNqCO4ohRqJoJzQAoUQO9JWvHNEgkmgA3w4WHEskIdKFeGsjISrGxPsa5vK6DvsmaJzl1h/NeL4pd0qyVZB9Mdq6WeaBSnOwxVrI4dC42QrWzJZt0Zu5SEyZiWwHnkpwFq9cYFUfXHSbHUsdpxt1MecyNLbqhlKk5yUqHp6Ht960sgHw/KcVEQHVnzcJrNZHGXJFcbVGAY6K6mnCLDv11aTbYvlbQyvWrT6DyjttlROK6FEYajMNR46A2w0gIbQOAkcCpA3SMfei04GU055XMSjRVdS2Rq+2lyC84WlFQW04BnSscbdx2NZSL0ReclhyWw1FU4FOLQsqC8bfg2BPvW/OQcHY0aVKRtyaccriqE4J7ExYzMKG1EjICGWkhKE44FZjrXpqbfFxHrbIYZdQPDWXgdk5yCPXvt39a1oGrijITnk7etEZtPkga1Q1HZEOIzHQchptLYJ7gDH9qUPMRk0tWVbGkkY2FZSdstdCkuDj0oU3mhQMf8A6jRp5NChWiIGXu1EkUKFAClUlXFChQAgc06jihQpDCVzSkgYoUKYht7ijb4oUKYDnem1E5oUKmQ0ErcDPrSljATjuN6FCoGR1KICsGlqJGkDgihQoQMMbjeltdqFCgELVsnb1zRI3SaFCqRLEgnNGgkpOTQoVm+y/ADYmhQoVQj/2Q=="/>
          <p:cNvSpPr>
            <a:spLocks noChangeAspect="1" noChangeArrowheads="1"/>
          </p:cNvSpPr>
          <p:nvPr/>
        </p:nvSpPr>
        <p:spPr bwMode="auto">
          <a:xfrm>
            <a:off x="63500" y="-565150"/>
            <a:ext cx="17621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0" name="Picture 2" descr="http://false-favourites.co.uk/blog/wp-content/uploads/2010/10/FFAVS-NEEDS-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25144"/>
            <a:ext cx="1570881" cy="175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827584" y="4077072"/>
            <a:ext cx="1656184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Callout 16"/>
          <p:cNvSpPr/>
          <p:nvPr/>
        </p:nvSpPr>
        <p:spPr>
          <a:xfrm flipH="1">
            <a:off x="6300192" y="4437113"/>
            <a:ext cx="1860557" cy="90091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b="1" dirty="0" smtClean="0"/>
              <a:t>Leonardo da Vinci: anatomist</a:t>
            </a:r>
            <a:endParaRPr lang="en-GB" sz="3200" b="1" dirty="0"/>
          </a:p>
        </p:txBody>
      </p:sp>
      <p:pic>
        <p:nvPicPr>
          <p:cNvPr id="9218" name="Picture 2" descr="http://candiceholly.files.wordpress.com/2012/07/leonardo-da-vinci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6356" y="5232053"/>
            <a:ext cx="1367644" cy="125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vitruvio.imss.fi.it/foto/4645_1611_0321/4645_1611_0321-009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515318"/>
            <a:ext cx="2664297" cy="38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372200" y="461198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/>
              <a:t>… publish!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112000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x_D40d2MrYk/TxH6qNQoHvI/AAAAAAAAAtU/3tXkx9vFT5o/s1600/writing-cartoon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2"/>
          <a:stretch/>
        </p:blipFill>
        <p:spPr bwMode="auto">
          <a:xfrm>
            <a:off x="5670657" y="548681"/>
            <a:ext cx="2856493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g.wikinut.com/img/27plon0hcibfceyc/jpeg/0/Even-Eeyore-had-to-write-sometimes.jpe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5" t="2076" r="3812" b="8376"/>
          <a:stretch/>
        </p:blipFill>
        <p:spPr bwMode="auto">
          <a:xfrm>
            <a:off x="467544" y="627276"/>
            <a:ext cx="3927269" cy="5171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rot="16200000">
            <a:off x="7300400" y="4373455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www.caricatures-ireland.com/blog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04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b="1" dirty="0" smtClean="0"/>
              <a:t>Quick wins with publications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Recent MSc thesis or assignment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Interesting case study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Clinical data </a:t>
            </a:r>
            <a:r>
              <a:rPr lang="en-GB" sz="2400" dirty="0" err="1" smtClean="0"/>
              <a:t>eg</a:t>
            </a:r>
            <a:r>
              <a:rPr lang="en-GB" sz="2400" dirty="0" smtClean="0"/>
              <a:t>. a case series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Review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Audit or service evaluation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Letter responding to an article ….</a:t>
            </a:r>
          </a:p>
        </p:txBody>
      </p:sp>
      <p:pic>
        <p:nvPicPr>
          <p:cNvPr id="5" name="Picture 2" descr="http://cjstott.com/wp-content/uploads/2011/09/st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442" y="5301208"/>
            <a:ext cx="1567558" cy="76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b="1" dirty="0"/>
              <a:t>Advantages</a:t>
            </a:r>
            <a:endParaRPr lang="en-US" sz="3200" b="1" dirty="0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ct val="5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/>
              <a:t>Hugely rewarding – enrichment &amp; diversity</a:t>
            </a:r>
          </a:p>
          <a:p>
            <a:pPr>
              <a:spcBef>
                <a:spcPct val="0"/>
              </a:spcBef>
              <a:spcAft>
                <a:spcPct val="5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/>
              <a:t>Develops evidence base for </a:t>
            </a:r>
            <a:r>
              <a:rPr lang="en-GB" sz="2400" dirty="0" smtClean="0"/>
              <a:t>profession</a:t>
            </a:r>
          </a:p>
          <a:p>
            <a:pPr>
              <a:spcBef>
                <a:spcPct val="0"/>
              </a:spcBef>
              <a:spcAft>
                <a:spcPct val="5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Strengthens your position &amp; your department </a:t>
            </a:r>
            <a:r>
              <a:rPr lang="en-GB" sz="2400" dirty="0"/>
              <a:t>during current economical climate</a:t>
            </a:r>
          </a:p>
          <a:p>
            <a:pPr>
              <a:spcBef>
                <a:spcPct val="0"/>
              </a:spcBef>
              <a:spcAft>
                <a:spcPct val="5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/>
              <a:t>Helps </a:t>
            </a:r>
            <a:r>
              <a:rPr lang="en-GB" sz="2400" dirty="0" smtClean="0"/>
              <a:t>defend </a:t>
            </a:r>
            <a:r>
              <a:rPr lang="en-GB" sz="2400" dirty="0"/>
              <a:t>/ justify </a:t>
            </a:r>
            <a:r>
              <a:rPr lang="en-GB" sz="2400" dirty="0" err="1" smtClean="0"/>
              <a:t>AfC</a:t>
            </a:r>
            <a:r>
              <a:rPr lang="en-GB" sz="2400" dirty="0" smtClean="0"/>
              <a:t> banding</a:t>
            </a:r>
          </a:p>
          <a:p>
            <a:pPr>
              <a:spcBef>
                <a:spcPct val="0"/>
              </a:spcBef>
              <a:spcAft>
                <a:spcPct val="5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Good for promotion</a:t>
            </a:r>
          </a:p>
          <a:p>
            <a:pPr>
              <a:spcBef>
                <a:spcPct val="0"/>
              </a:spcBef>
              <a:spcAft>
                <a:spcPct val="50000"/>
              </a:spcAft>
              <a:buClr>
                <a:schemeClr val="accent6">
                  <a:lumMod val="75000"/>
                </a:schemeClr>
              </a:buClr>
            </a:pPr>
            <a:r>
              <a:rPr lang="en-GB" sz="2400" dirty="0" smtClean="0"/>
              <a:t>Opens doors </a:t>
            </a:r>
            <a:r>
              <a:rPr lang="en-GB" sz="2400" dirty="0" err="1" smtClean="0"/>
              <a:t>eg</a:t>
            </a:r>
            <a:r>
              <a:rPr lang="en-GB" sz="2400" dirty="0" smtClean="0"/>
              <a:t>. clinical academic career in future</a:t>
            </a:r>
            <a:endParaRPr lang="en-GB" sz="2400" dirty="0"/>
          </a:p>
        </p:txBody>
      </p:sp>
      <p:pic>
        <p:nvPicPr>
          <p:cNvPr id="4" name="Picture 4" descr="http://www3.jjc.edu/ftp/wdc12/essay_writing/Images/cartoon_pen-and-paper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4869160"/>
            <a:ext cx="90781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0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137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‘What will you add to the evidence base of your profession?’</vt:lpstr>
      <vt:lpstr>Leonardo da Vinci: anatomist</vt:lpstr>
      <vt:lpstr>PowerPoint Presentation</vt:lpstr>
      <vt:lpstr>Quick wins with publications</vt:lpstr>
      <vt:lpstr>Advantages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</dc:creator>
  <cp:lastModifiedBy>Roberts L.C.</cp:lastModifiedBy>
  <cp:revision>12</cp:revision>
  <cp:lastPrinted>2013-03-05T22:03:17Z</cp:lastPrinted>
  <dcterms:created xsi:type="dcterms:W3CDTF">2013-02-21T21:46:33Z</dcterms:created>
  <dcterms:modified xsi:type="dcterms:W3CDTF">2013-06-03T10:28:24Z</dcterms:modified>
</cp:coreProperties>
</file>